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33"/>
  </p:notesMasterIdLst>
  <p:sldIdLst>
    <p:sldId id="256" r:id="rId6"/>
    <p:sldId id="277" r:id="rId7"/>
    <p:sldId id="278" r:id="rId8"/>
    <p:sldId id="279" r:id="rId9"/>
    <p:sldId id="280" r:id="rId10"/>
    <p:sldId id="281" r:id="rId11"/>
    <p:sldId id="282" r:id="rId12"/>
    <p:sldId id="299" r:id="rId13"/>
    <p:sldId id="284" r:id="rId14"/>
    <p:sldId id="257" r:id="rId15"/>
    <p:sldId id="263" r:id="rId16"/>
    <p:sldId id="300" r:id="rId17"/>
    <p:sldId id="286" r:id="rId18"/>
    <p:sldId id="288" r:id="rId19"/>
    <p:sldId id="289" r:id="rId20"/>
    <p:sldId id="290" r:id="rId21"/>
    <p:sldId id="291" r:id="rId22"/>
    <p:sldId id="287" r:id="rId23"/>
    <p:sldId id="292" r:id="rId24"/>
    <p:sldId id="293" r:id="rId25"/>
    <p:sldId id="294" r:id="rId26"/>
    <p:sldId id="295" r:id="rId27"/>
    <p:sldId id="296" r:id="rId28"/>
    <p:sldId id="297" r:id="rId29"/>
    <p:sldId id="302" r:id="rId30"/>
    <p:sldId id="298" r:id="rId31"/>
    <p:sldId id="258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64" d="100"/>
          <a:sy n="64" d="100"/>
        </p:scale>
        <p:origin x="9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9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nuel OBA OKE" userId="aea064f6-d0a0-46e4-9983-e7d3e02a72e6" providerId="ADAL" clId="{7B0BC9CA-AAD7-4771-BAB9-82CEF2C6AA61}"/>
    <pc:docChg chg="modSld">
      <pc:chgData name="Emmanuel OBA OKE" userId="aea064f6-d0a0-46e4-9983-e7d3e02a72e6" providerId="ADAL" clId="{7B0BC9CA-AAD7-4771-BAB9-82CEF2C6AA61}" dt="2022-01-20T08:44:07.222" v="4" actId="20577"/>
      <pc:docMkLst>
        <pc:docMk/>
      </pc:docMkLst>
      <pc:sldChg chg="modSp mod">
        <pc:chgData name="Emmanuel OBA OKE" userId="aea064f6-d0a0-46e4-9983-e7d3e02a72e6" providerId="ADAL" clId="{7B0BC9CA-AAD7-4771-BAB9-82CEF2C6AA61}" dt="2022-01-20T08:44:07.222" v="4" actId="20577"/>
        <pc:sldMkLst>
          <pc:docMk/>
          <pc:sldMk cId="1094406758" sldId="300"/>
        </pc:sldMkLst>
        <pc:spChg chg="mod">
          <ac:chgData name="Emmanuel OBA OKE" userId="aea064f6-d0a0-46e4-9983-e7d3e02a72e6" providerId="ADAL" clId="{7B0BC9CA-AAD7-4771-BAB9-82CEF2C6AA61}" dt="2022-01-20T08:44:07.222" v="4" actId="20577"/>
          <ac:spMkLst>
            <pc:docMk/>
            <pc:sldMk cId="1094406758" sldId="300"/>
            <ac:spMk id="9" creationId="{2034AA11-2EA9-4D5D-9A26-DEDB655EA75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06DA24-8C6F-7F40-832C-8B6FD84967CA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95FFC-4262-2246-838B-9B98F11597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0154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2E4B59-4D16-144E-81CB-82488BE2B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FE575B-92E2-AD4F-ADAF-748565FBE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8AEFCC-62B4-744D-865F-3CE7D81B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E8B926-E405-234C-A411-085CBF081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86D4B8-BC65-5E4A-80E8-BA5CE8CC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075EA40-0245-0040-8B50-96ABAC7086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350" y="5991013"/>
            <a:ext cx="12192000" cy="8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39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6DC568-A11F-2742-ACFD-5F471C243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236770E-8541-E746-A6B7-DBBB17FBE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7B4932-40B5-6646-BA34-88D4D60B2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5E8AF3-427E-FB49-84FB-9BA9FD0B1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FFB1F1-BA1F-884E-AFFD-84A193720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56CC32-1D12-B647-A1F1-726155F3B4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3286" y="-506866"/>
            <a:ext cx="2373086" cy="23730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938098-5D2B-3546-9755-080D926AF4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025229"/>
            <a:ext cx="12192000" cy="102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20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EDA68E-68AA-D54D-BB44-340D89FD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654E94-ED00-704D-B809-983C0627D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1699CA-B031-5042-9CB2-5ECE53528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2EB20A-F7A1-0942-A2DF-DD56D2DA1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44FAD-B8D3-8045-AA80-C8564FCE6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A688B07-B0AF-1E47-81C8-F59C9E2A61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25229"/>
            <a:ext cx="12192000" cy="102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73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882E2A-2E16-C54D-A7AD-7AB3AFF97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F10BE4-84AA-3748-AE27-27CFA4940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68BACF-D626-B04E-A27E-5F41D9092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E45A0D-D666-694F-8369-EEC447BB4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E2E39E-0602-DC46-9094-803A1E56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985581-D4E0-ED47-A105-5A05D8F8A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068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FEE0A3-BF8A-4848-997D-93CBDDCAC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CF940F-85F5-9F46-8CC5-772EBA3A4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95D0CB-1099-064F-BBF0-B872F9767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055D1B-466B-8D4E-881B-A8EC605DE9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B3143A-C76A-3340-A694-16C2AD9C04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F3369DC-FFF7-D446-B280-9483DB2FA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80FBCCA-F64A-1D40-BF6F-0E3DAACB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600FD6C-57F0-BB46-B86C-28109359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534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E48068-6DAD-864D-B70A-9C77D0CA6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88DA28-9A50-484A-BBAF-EAF99A53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6E03D4-9F30-624F-A6D0-565BCDB3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B88CFA-57F8-3F44-8536-329C29483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17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3B6548F-270E-9E43-8C57-FD96E236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4FC2CC-5A14-5442-81FE-C3F0FACB5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364379-9601-D949-B1CD-F7A06AA71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B9127E-CD0E-5943-83A1-82AF92A893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81852"/>
            <a:ext cx="12192000" cy="51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4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5680D1-E371-ED47-96E8-8690B0DBD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41E94E-A3A6-0D4E-BDDE-AA52E06B4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778B17-A10F-FE4D-B28E-F7133F40E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5793A2-2B2F-C641-B810-461DE8CD3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20153BB-C789-DF43-9A7C-D9D148BC8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53D57-333A-4940-83A6-D1EBCBE6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910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4B4968-3EB6-C845-A27F-8BCB844DB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09AFB39-0F8E-5342-BAE0-944C2FE637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70CA8B-0237-B24F-8126-B677DF29DE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B1FEF1-52FD-1342-9DA5-63B06834C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B3533F-037C-974E-9EDE-01D56E1B1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D5795A-26B4-A849-ACB8-00D4737C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180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1A6258-1F48-D448-ABAD-C95AFC7A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64840A-491B-424F-B52A-6A24259F3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3FAF73-F502-FD43-BAD8-FC3500ADB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B2C3C0-8D68-9948-AE40-05ACE6345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2E89C1-9C99-7A4C-B025-A4B9A5024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92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C89720-0A68-014E-9EC0-28D1371182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12A99B-4813-C344-807B-1B06A6439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4E1B79-8EF3-9149-9A16-6E6D4B922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96777B-0587-D248-8887-E6AC3FE58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E1B77C-A0D7-C643-80F8-3776EC180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8711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AEC377-5576-DC4C-AD7C-F738AFAE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758E18-7A9B-2C4E-AA08-DB1DD76D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2694E9-5F56-9C44-B9BD-D766405C1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5321911-FED3-124B-AEC5-772491D3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8FD2E0-C223-EE4E-90AF-4ABFACD008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02319"/>
            <a:ext cx="12192000" cy="8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07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16E25B-FE39-C145-B87D-B89BA16ED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2092849-9FD5-4146-ACBF-6FB8E320A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14E73E-BAC3-E240-B6D8-0299C3C4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96E3F6-DDF6-B748-9A53-0D296E1A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5C2A-2DAF-304E-9122-A536111E1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963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E4D2DB-6B77-A845-8B4D-9C7609D91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FC7D85-3BF5-0C49-A8A5-0B01F942E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72FE82-155E-B046-83C6-27BAF6D64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893513-8F9C-F74E-BA01-D44290D04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723727-2D84-AC46-B5C5-E05775452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57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D2B4F-CD2E-E044-821B-A786CD9E9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3EB8D1-9B40-C148-B0C4-F400CC4B0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990B1B-F707-CB49-B808-81EFB0D16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B519AF-006E-0E49-9F26-1ADBC3612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73F655-637C-8349-84A1-A60C031D5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687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6DB271-BCC7-A141-815F-E132ADF2D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B0E577-5400-DB42-87D3-F5E6FD61A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1ED2D3B-1598-3644-A689-10AB7B0AF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1811B96-5DCE-1F4E-8496-5E3E9285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700D22-BB9D-0A4B-8ACE-142907E9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F5ACBD-9413-5F46-9A81-2E703014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123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9AEE68-314E-0543-8DAD-E89F5A4DC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498E62-5841-6B43-839B-F429A2589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BAE8C17-F792-AB4C-8EF3-D530F9324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62B34E4-DE7D-6D47-8178-70EAC2FE62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52B443-F7FC-C049-BAA6-F1D4CA149C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E0D0243-04B9-EE4D-BBE4-39AEEF6F5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A7702BB-0189-6E4A-BE99-5457D5403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526DD1-A705-9D46-B731-145F20139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238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F0856-6A42-4E4D-BE06-77493FA1C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F3D0CD1-8713-8448-BE64-9A62C4B61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6656DE6-D762-3C48-AF98-26004EBCA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ABA85B1-A978-744D-B9C5-2AAB2C7C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2021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685765-738D-9F4C-8BE2-C435C98F2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D1D3C1A-44CF-4D4F-9261-B43D44345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4DA9A1-DE06-CF4B-84C8-04FB7C165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433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ADD893-7B3B-904D-8433-1090AB615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F16F09-5E02-E840-917A-61D949EC8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B45C6BF-271F-6043-AB72-E9A4A3E74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C97020-73A8-1C48-80CA-E74A0F789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01DB30-B519-3642-ABE5-405DF220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DF0D58-2AC4-C446-ADD9-07D8F3E76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8742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8B373-97B8-F948-B33E-C2F5C8604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5260E78-D472-C642-888D-8DF48D8B2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61586C-29B7-5840-B9E7-AA9B408B5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380E54-4F3C-D749-A085-6D59EB3F5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F54204-5A46-5C48-B7F4-67E82053A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81C073-7AFF-044C-8B0B-33F082E77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492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EF6CA5-34EB-9942-8CAC-9BC6F388A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6F177C-EA57-9240-BD25-F5E9A9BAB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DEDC64-30A7-7943-A410-89611E9D8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F7E482-D0F2-3346-89DC-ACD2EB504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53D75F-28A7-6244-A8A2-6A3841176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022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9D37F26-A324-C44F-A512-A087F0448C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CCBB9C-A2D1-3E43-891D-32E3DBA71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45CAFE-ADDC-AA44-A4F7-05CD1958F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AB2C44-071A-BC4E-A9EC-4FCD0410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A3E9D2-3076-2E43-97BC-1B776B2D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077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6EB4A6-75B5-664E-9714-E97D81CFF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C16460-E90E-354B-ABEF-4A881221C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2972A0-FE59-F240-8031-146EA6DCD7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DA1BB-219E-E04F-BD04-BAB070DD0277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E77F9B-2DC1-C54C-9C16-308AC01990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EFFC48-1502-7548-A5CA-9FFD4D2F9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5C0B0-AD9E-3F47-82B6-01FC44974A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860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3C4C667-B0D3-2347-BE1F-7D921B320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23D597-745E-184E-9167-8796DE24C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4E48E1-9750-F948-AF5D-64A570EFA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ECA6D-7076-144D-8844-EFD5D2A2EA34}" type="datetimeFigureOut">
              <a:rPr lang="fr-FR" smtClean="0"/>
              <a:t>20/01/2022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E2DAAF-3BAC-8540-A1ED-E237174A6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863473-B0FA-934D-8F9C-7FD3475559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681F2-8A1A-3543-84A3-2790AC8A999C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16491B-9507-104C-B1AD-B3EDAF0A250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059381"/>
            <a:ext cx="12192000" cy="8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3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8A5CDDD-319A-D842-9D46-710A5C171BB4}"/>
              </a:ext>
            </a:extLst>
          </p:cNvPr>
          <p:cNvSpPr txBox="1">
            <a:spLocks/>
          </p:cNvSpPr>
          <p:nvPr/>
        </p:nvSpPr>
        <p:spPr>
          <a:xfrm>
            <a:off x="7333000" y="1074821"/>
            <a:ext cx="4087306" cy="44153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fr-FR" sz="3600" dirty="0"/>
              <a:t>CONSTRUCTION D’UN PÔLE COMMERCIAL ET RESTRUCTURATION DU STADE GENERAL MATHIEU KEREKOU (GMK</a:t>
            </a:r>
            <a:r>
              <a:rPr lang="fr-FR" sz="1400" dirty="0"/>
              <a:t>)</a:t>
            </a:r>
            <a:endParaRPr lang="en-US" sz="4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7A0C24B-FEE4-4104-B23E-CD4AB0A89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26" y="0"/>
            <a:ext cx="7023026" cy="351151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DF1147-7B07-40A9-A085-42D37C99C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26" y="3326434"/>
            <a:ext cx="7023026" cy="353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25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REUNION PREPARATOIRE AVEC LES SOUMISSIONNAIRES</a:t>
            </a:r>
            <a:endParaRPr lang="fr-FR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 fontScale="625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100" dirty="0"/>
              <a:t>APPEL D’OFFRES OUVERT INTERNATIONAL  </a:t>
            </a:r>
          </a:p>
          <a:p>
            <a:pPr marL="0" indent="0" algn="ctr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5100" dirty="0"/>
              <a:t>N° 106/SImAU/DG/DT/DP/DJ DU 21 DECEMBRE 2021 </a:t>
            </a:r>
          </a:p>
          <a:p>
            <a:pPr marL="0" indent="0" algn="ctr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5100" dirty="0"/>
          </a:p>
          <a:p>
            <a:pPr marL="0" indent="0" algn="ctr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5100" dirty="0"/>
              <a:t>RELATIF TRAVAUX DE CONSTRUCTION D’UN PÔLE COMMERCIAL ET RESTRUCTURATION DU STADE GENERAL MATHIEU KEREKOU (GMK)</a:t>
            </a:r>
            <a:endParaRPr lang="en-US" sz="5100" dirty="0"/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100" dirty="0"/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5100" dirty="0"/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5100" dirty="0"/>
              <a:t>TRAVAUX A REALISER EN ENTREPRISE GENERALE ET EN LOT UNIQUE</a:t>
            </a: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8491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Aldhabi" panose="01000000000000000000" pitchFamily="2" charset="-78"/>
                <a:cs typeface="Aldhabi" panose="01000000000000000000" pitchFamily="2" charset="-78"/>
              </a:rPr>
              <a:t>ORDRE DU JOUR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 fontScale="400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BREVE PRESENTATION DE LA SIMAU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PRESENTATION DU PROJET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PRESENTATION DU DOSSIER D’APPEL D’OFFRES</a:t>
            </a:r>
          </a:p>
          <a:p>
            <a:pPr marL="514350" marR="0" lvl="0" indent="-5143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9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QUESTIONS/REPONSES DES SOUMISSIONNAIRES</a:t>
            </a: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426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br>
              <a:rPr lang="fr-FR" sz="4800" dirty="0">
                <a:latin typeface="Times New Roman" panose="02020603050405020304" pitchFamily="18" charset="0"/>
              </a:rPr>
            </a:br>
            <a:br>
              <a:rPr lang="fr-FR" sz="4800" dirty="0">
                <a:latin typeface="Times New Roman" panose="02020603050405020304" pitchFamily="18" charset="0"/>
              </a:rPr>
            </a:br>
            <a:br>
              <a:rPr lang="fr-FR" sz="4800" dirty="0">
                <a:latin typeface="Times New Roman" panose="02020603050405020304" pitchFamily="18" charset="0"/>
              </a:rPr>
            </a:br>
            <a:br>
              <a:rPr lang="fr-FR" sz="4800" dirty="0">
                <a:latin typeface="Times New Roman" panose="02020603050405020304" pitchFamily="18" charset="0"/>
              </a:rPr>
            </a:br>
            <a:br>
              <a:rPr lang="fr-FR" sz="4800" dirty="0">
                <a:latin typeface="Times New Roman" panose="02020603050405020304" pitchFamily="18" charset="0"/>
              </a:rPr>
            </a:br>
            <a:br>
              <a:rPr lang="fr-FR" sz="4800" dirty="0">
                <a:latin typeface="Times New Roman" panose="02020603050405020304" pitchFamily="18" charset="0"/>
              </a:rPr>
            </a:br>
            <a:br>
              <a:rPr lang="fr-FR" sz="4800" dirty="0">
                <a:latin typeface="Times New Roman" panose="02020603050405020304" pitchFamily="18" charset="0"/>
              </a:rPr>
            </a:br>
            <a:br>
              <a:rPr lang="fr-FR" sz="4800" dirty="0">
                <a:latin typeface="Times New Roman" panose="02020603050405020304" pitchFamily="18" charset="0"/>
              </a:rPr>
            </a:br>
            <a:r>
              <a:rPr lang="fr-FR" sz="4800" dirty="0">
                <a:latin typeface="Times New Roman" panose="02020603050405020304" pitchFamily="18" charset="0"/>
              </a:rPr>
              <a:t>1- BREVE PRÉSENTATION </a:t>
            </a:r>
            <a:br>
              <a:rPr lang="fr-FR" sz="4800" dirty="0">
                <a:latin typeface="Times New Roman" panose="02020603050405020304" pitchFamily="18" charset="0"/>
              </a:rPr>
            </a:br>
            <a:r>
              <a:rPr lang="fr-FR" sz="4800" dirty="0">
                <a:latin typeface="Times New Roman" panose="02020603050405020304" pitchFamily="18" charset="0"/>
              </a:rPr>
              <a:t>DE LA SIMAU </a:t>
            </a:r>
            <a:endParaRPr lang="fr-BJ" sz="4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4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Times New Roman" panose="02020603050405020304" pitchFamily="18" charset="0"/>
                <a:ea typeface="+mn-ea"/>
                <a:cs typeface="+mn-cs"/>
              </a:rPr>
              <a:t>PRÉSENTATION GÉNÉRALE</a:t>
            </a:r>
            <a:endParaRPr lang="fr-FR" sz="4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 fontScale="325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algn="just">
              <a:defRPr/>
            </a:pPr>
            <a:r>
              <a:rPr lang="fr-FR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Société Immobilière et d’Aménagement Urbain (SImAU) est une société née de la volonté du Gouvernement de la République du Bénin</a:t>
            </a:r>
            <a:r>
              <a:rPr lang="fr-FR" sz="8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defRPr/>
            </a:pPr>
            <a:endParaRPr lang="fr-FR" sz="8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SImAU est créée le 19 mai 2017 dans le cadre d’un partenariat entre l’Etat et le secteur privé. </a:t>
            </a:r>
          </a:p>
          <a:p>
            <a:pPr algn="just"/>
            <a:endParaRPr lang="fr-FR" sz="8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SImAU est une société anonyme avec Conseil d’Administration au capital de              5 Milliards dont les principaux actionnaires sont : l’Etat du Bénin, la Caisse Nationale de Sécurité Sociale (CNSS), la BOAD, un partenaire de référence, les sociétés d’assurances et les banques commerciales.</a:t>
            </a: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2623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Times New Roman" panose="02020603050405020304" pitchFamily="18" charset="0"/>
                <a:ea typeface="+mn-ea"/>
                <a:cs typeface="+mn-cs"/>
              </a:rPr>
              <a:t>MISSIONS ET OBJECTIFS</a:t>
            </a:r>
            <a:endParaRPr lang="fr-FR" sz="4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 fontScale="325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MAITRISE D’OUVRAGE/MAITRISE D’OUVRAGE DELEGUEE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Assurer la Maîtrise d’Ouvrage des Projets pour son propre compte 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Assurer la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Maîtrise d’Ouvrage Déléguée des Projets pour l’Etat 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CONSTRUCTION ET AMENAGEMENT URBAIN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Assurer la réalisation des travaux d’aménagement urbain ;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Assurer la mise en œuvre efficace et efficiente des contrats de travaux .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  <a:defRPr/>
            </a:pPr>
            <a:endParaRPr lang="fr-FR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fr-FR" sz="7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 IMMOBILIERE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Assurer la coordination des constructions et la commercialisation des bâtiments à usage de bureau, de centre de sport, de commerce …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Assurer la gestion administrative et technique des propriétés,</a:t>
            </a: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8755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PORTEFEUILLE DE PROJETS</a:t>
            </a:r>
            <a:endParaRPr lang="fr-FR" sz="4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 fontScale="250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altLang="fr-FR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Portefeuille d’une vingtaine de projets évalués à plus d’Un Milliard (1 000 000 000) d’euros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altLang="fr-FR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Programme 20 000 Logements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altLang="fr-FR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Cité Ministérielle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altLang="fr-FR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Cités Administratives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altLang="fr-FR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Marché de Gros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CI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Construction du nouveau siège de l’Assemblée Nationale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CI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Construction du Centre des Affaires Maritimes à Cotonou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CI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CI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6590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PORTEFEUILLE DE PROJETS</a:t>
            </a:r>
            <a:endParaRPr lang="fr-FR" sz="4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 fontScale="400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fr-FR" altLang="fr-FR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(SUITE)</a:t>
            </a:r>
            <a:endParaRPr kumimoji="0" lang="fr-FR" altLang="fr-FR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/>
              <a:defRPr/>
            </a:pPr>
            <a:r>
              <a:rPr kumimoji="0" lang="fr-FR" altLang="fr-FR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Construction de logements pour les militaires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/>
              <a:defRPr/>
            </a:pPr>
            <a:r>
              <a:rPr kumimoji="0" lang="fr-FR" altLang="fr-FR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Résidence du Ministre des Affaires Etrangères et de la Coopération (MAEC) et celle du Ministre de l’Economie et des Finances (MEF) 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fr-CI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/>
              <a:defRPr/>
            </a:pPr>
            <a:endParaRPr kumimoji="0" lang="fr-CI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/>
              <a:defRPr/>
            </a:pPr>
            <a:endParaRPr kumimoji="0" lang="fr-CI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1352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93558"/>
            <a:ext cx="10262937" cy="5486399"/>
          </a:xfrm>
        </p:spPr>
        <p:txBody>
          <a:bodyPr anchor="t">
            <a:normAutofit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indent="0" algn="ctr">
              <a:buNone/>
            </a:pPr>
            <a:r>
              <a:rPr lang="fr-FR" sz="4800" dirty="0">
                <a:latin typeface="Times New Roman" panose="02020603050405020304" pitchFamily="18" charset="0"/>
                <a:ea typeface="+mj-ea"/>
                <a:cs typeface="+mj-cs"/>
              </a:rPr>
              <a:t>2- PRÉSENTATION DU PROJET</a:t>
            </a: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6447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5400" dirty="0">
                <a:latin typeface="Aldhabi" panose="01000000000000000000" pitchFamily="2" charset="-78"/>
                <a:cs typeface="Aldhabi" panose="01000000000000000000" pitchFamily="2" charset="-78"/>
              </a:rPr>
              <a:t>CONTEXTE DU PROJET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997659"/>
          </a:xfrm>
        </p:spPr>
        <p:txBody>
          <a:bodyPr anchor="t">
            <a:normAutofit fontScale="47500" lnSpcReduction="20000"/>
          </a:bodyPr>
          <a:lstStyle/>
          <a:p>
            <a:pPr lvl="0" algn="just" fontAlgn="base">
              <a:spcAft>
                <a:spcPts val="600"/>
              </a:spcAft>
            </a:pPr>
            <a:r>
              <a:rPr lang="fr-FR" sz="10100" dirty="0">
                <a:latin typeface="Aldhabi" panose="01000000000000000000" pitchFamily="2" charset="-78"/>
                <a:cs typeface="Aldhabi" panose="01000000000000000000" pitchFamily="2" charset="-78"/>
              </a:rPr>
              <a:t>Programme de relance économique, </a:t>
            </a:r>
            <a:endParaRPr lang="fr-BJ" sz="101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0" algn="just" fontAlgn="base">
              <a:spcAft>
                <a:spcPts val="600"/>
              </a:spcAft>
            </a:pPr>
            <a:r>
              <a:rPr lang="fr-FR" sz="10100" dirty="0">
                <a:latin typeface="Aldhabi" panose="01000000000000000000" pitchFamily="2" charset="-78"/>
                <a:cs typeface="Aldhabi" panose="01000000000000000000" pitchFamily="2" charset="-78"/>
              </a:rPr>
              <a:t>Délocalisation future du marché </a:t>
            </a:r>
            <a:r>
              <a:rPr lang="fr-FR" sz="10100" dirty="0" err="1">
                <a:latin typeface="Aldhabi" panose="01000000000000000000" pitchFamily="2" charset="-78"/>
                <a:cs typeface="Aldhabi" panose="01000000000000000000" pitchFamily="2" charset="-78"/>
              </a:rPr>
              <a:t>Dantokpa</a:t>
            </a:r>
            <a:r>
              <a:rPr lang="fr-FR" sz="10100" dirty="0">
                <a:latin typeface="Aldhabi" panose="01000000000000000000" pitchFamily="2" charset="-78"/>
                <a:cs typeface="Aldhabi" panose="01000000000000000000" pitchFamily="2" charset="-78"/>
              </a:rPr>
              <a:t>. </a:t>
            </a:r>
            <a:endParaRPr lang="fr-BJ" sz="101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0" algn="just" fontAlgn="base">
              <a:spcAft>
                <a:spcPts val="600"/>
              </a:spcAft>
            </a:pPr>
            <a:r>
              <a:rPr lang="fr-FR" sz="10100" dirty="0">
                <a:latin typeface="Aldhabi" panose="01000000000000000000" pitchFamily="2" charset="-78"/>
                <a:cs typeface="Aldhabi" panose="01000000000000000000" pitchFamily="2" charset="-78"/>
              </a:rPr>
              <a:t>Aménagement et réhabilitation de la zone du stade GMK et de son complexe sportif</a:t>
            </a:r>
            <a:endParaRPr lang="fr-BJ" sz="101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0" algn="just" fontAlgn="base">
              <a:spcAft>
                <a:spcPts val="600"/>
              </a:spcAft>
            </a:pPr>
            <a:r>
              <a:rPr lang="fr-FR" sz="10100" dirty="0">
                <a:latin typeface="Aldhabi" panose="01000000000000000000" pitchFamily="2" charset="-78"/>
                <a:cs typeface="Aldhabi" panose="01000000000000000000" pitchFamily="2" charset="-78"/>
              </a:rPr>
              <a:t>Construction d’un Pôle commercial et restructuration du site du stade GMK</a:t>
            </a:r>
            <a:endParaRPr lang="fr-BJ" sz="101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84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476604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Aldhabi" panose="01000000000000000000" pitchFamily="2" charset="-78"/>
                <a:cs typeface="Aldhabi" panose="01000000000000000000" pitchFamily="2" charset="-78"/>
              </a:rPr>
              <a:t>DESCRIPTION DU PROJET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 fontScale="250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0"/>
            <a:r>
              <a:rPr lang="fr-FR" sz="14400" dirty="0">
                <a:latin typeface="Aldhabi" panose="01000000000000000000" pitchFamily="2" charset="-78"/>
                <a:cs typeface="Aldhabi" panose="01000000000000000000" pitchFamily="2" charset="-78"/>
              </a:rPr>
              <a:t>V</a:t>
            </a:r>
            <a:r>
              <a:rPr lang="fr-BJ" sz="14400" dirty="0">
                <a:latin typeface="Aldhabi" panose="01000000000000000000" pitchFamily="2" charset="-78"/>
                <a:cs typeface="Aldhabi" panose="01000000000000000000" pitchFamily="2" charset="-78"/>
              </a:rPr>
              <a:t>aste espace commercial d’environ 45 000 m² </a:t>
            </a:r>
          </a:p>
          <a:p>
            <a:pPr lvl="0"/>
            <a:r>
              <a:rPr lang="fr-FR" sz="14400" dirty="0">
                <a:latin typeface="Aldhabi" panose="01000000000000000000" pitchFamily="2" charset="-78"/>
                <a:cs typeface="Aldhabi" panose="01000000000000000000" pitchFamily="2" charset="-78"/>
              </a:rPr>
              <a:t>H</a:t>
            </a:r>
            <a:r>
              <a:rPr lang="fr-BJ" sz="14400" dirty="0">
                <a:latin typeface="Aldhabi" panose="01000000000000000000" pitchFamily="2" charset="-78"/>
                <a:cs typeface="Aldhabi" panose="01000000000000000000" pitchFamily="2" charset="-78"/>
              </a:rPr>
              <a:t>alles divisées en quatre quartiers développés autour d’autant de patios.</a:t>
            </a:r>
          </a:p>
          <a:p>
            <a:r>
              <a:rPr lang="fr-FR" sz="14400" dirty="0">
                <a:latin typeface="Aldhabi" panose="01000000000000000000" pitchFamily="2" charset="-78"/>
                <a:cs typeface="Aldhabi" panose="01000000000000000000" pitchFamily="2" charset="-78"/>
              </a:rPr>
              <a:t>Q</a:t>
            </a:r>
            <a:r>
              <a:rPr lang="fr-BJ" sz="14400" dirty="0">
                <a:latin typeface="Aldhabi" panose="01000000000000000000" pitchFamily="2" charset="-78"/>
                <a:cs typeface="Aldhabi" panose="01000000000000000000" pitchFamily="2" charset="-78"/>
              </a:rPr>
              <a:t>uartiers entourés par des bâtiments en béton armé à un ou deux étages, accueillant des boutiques, des restaurants, des bureaux et des locaux techniques. </a:t>
            </a:r>
          </a:p>
          <a:p>
            <a:pPr lvl="0"/>
            <a:r>
              <a:rPr lang="fr-FR" sz="14400" dirty="0">
                <a:latin typeface="Aldhabi" panose="01000000000000000000" pitchFamily="2" charset="-78"/>
                <a:cs typeface="Aldhabi" panose="01000000000000000000" pitchFamily="2" charset="-78"/>
              </a:rPr>
              <a:t>S</a:t>
            </a:r>
            <a:r>
              <a:rPr lang="fr-BJ" sz="14400" dirty="0">
                <a:latin typeface="Aldhabi" panose="01000000000000000000" pitchFamily="2" charset="-78"/>
                <a:cs typeface="Aldhabi" panose="01000000000000000000" pitchFamily="2" charset="-78"/>
              </a:rPr>
              <a:t>tructure de toiture du marché repos</a:t>
            </a:r>
            <a:r>
              <a:rPr lang="fr-FR" sz="14400" dirty="0" err="1">
                <a:latin typeface="Aldhabi" panose="01000000000000000000" pitchFamily="2" charset="-78"/>
                <a:cs typeface="Aldhabi" panose="01000000000000000000" pitchFamily="2" charset="-78"/>
              </a:rPr>
              <a:t>ant</a:t>
            </a:r>
            <a:r>
              <a:rPr lang="fr-BJ" sz="14400" dirty="0">
                <a:latin typeface="Aldhabi" panose="01000000000000000000" pitchFamily="2" charset="-78"/>
                <a:cs typeface="Aldhabi" panose="01000000000000000000" pitchFamily="2" charset="-78"/>
              </a:rPr>
              <a:t> sur une trame de 9 m x 9 m et 9 m x 12 m au niveau des entrées. </a:t>
            </a:r>
          </a:p>
          <a:p>
            <a:pPr lvl="0"/>
            <a:r>
              <a:rPr lang="fr-FR" sz="14400" dirty="0">
                <a:latin typeface="Aldhabi" panose="01000000000000000000" pitchFamily="2" charset="-78"/>
                <a:cs typeface="Aldhabi" panose="01000000000000000000" pitchFamily="2" charset="-78"/>
              </a:rPr>
              <a:t>S</a:t>
            </a:r>
            <a:r>
              <a:rPr lang="fr-BJ" sz="14400" dirty="0">
                <a:latin typeface="Aldhabi" panose="01000000000000000000" pitchFamily="2" charset="-78"/>
                <a:cs typeface="Aldhabi" panose="01000000000000000000" pitchFamily="2" charset="-78"/>
              </a:rPr>
              <a:t>heds réalisés en charpente métallique permettent une ventilation naturelle des espaces. </a:t>
            </a:r>
          </a:p>
          <a:p>
            <a:pPr lvl="0">
              <a:spcAft>
                <a:spcPts val="800"/>
              </a:spcAft>
            </a:pPr>
            <a:r>
              <a:rPr lang="fr-FR" sz="14400" dirty="0">
                <a:latin typeface="Aldhabi" panose="01000000000000000000" pitchFamily="2" charset="-78"/>
                <a:cs typeface="Aldhabi" panose="01000000000000000000" pitchFamily="2" charset="-78"/>
              </a:rPr>
              <a:t>P</a:t>
            </a:r>
            <a:r>
              <a:rPr lang="fr-BJ" sz="14400" dirty="0">
                <a:latin typeface="Aldhabi" panose="01000000000000000000" pitchFamily="2" charset="-78"/>
                <a:cs typeface="Aldhabi" panose="01000000000000000000" pitchFamily="2" charset="-78"/>
              </a:rPr>
              <a:t>ergola filante en béton armé entoure le marché en offrant un parcours extérieur abrité.</a:t>
            </a: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8437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Aldhabi" panose="01000000000000000000" pitchFamily="2" charset="-78"/>
                <a:cs typeface="Aldhabi" panose="01000000000000000000" pitchFamily="2" charset="-78"/>
              </a:rPr>
              <a:t>FINANCEMENT ET ACTEURS PRINCIPAUX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 fontScale="475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r>
              <a:rPr lang="fr-FR" sz="7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Financement</a:t>
            </a:r>
            <a:r>
              <a:rPr lang="fr-FR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SImAU</a:t>
            </a:r>
          </a:p>
          <a:p>
            <a:endParaRPr lang="fr-FR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7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Maître d’Ouvrage </a:t>
            </a:r>
            <a:r>
              <a:rPr lang="fr-FR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Ministère du Cadre de Vie et du Développement Durable (MCVDD)</a:t>
            </a:r>
          </a:p>
          <a:p>
            <a:pPr marL="0" indent="0">
              <a:buNone/>
            </a:pPr>
            <a:endParaRPr lang="fr-FR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7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Maître d’Ouvrage Délégué </a:t>
            </a:r>
            <a:r>
              <a:rPr lang="fr-FR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SImAU</a:t>
            </a:r>
          </a:p>
          <a:p>
            <a:endParaRPr lang="fr-FR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7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Maître d’</a:t>
            </a:r>
            <a:r>
              <a:rPr lang="fr-FR" sz="7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Oeuvre</a:t>
            </a:r>
            <a:r>
              <a:rPr lang="fr-FR" sz="7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ARTE CHARPENTIER </a:t>
            </a: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4406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Aldhabi" panose="01000000000000000000" pitchFamily="2" charset="-78"/>
                <a:cs typeface="Aldhabi" panose="01000000000000000000" pitchFamily="2" charset="-78"/>
              </a:rPr>
              <a:t>IMAGES DU PROJET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4" name="Image 3" descr="Une image contenant extérieur, bâtiment, rive&#10;&#10;Description générée automatiquement">
            <a:extLst>
              <a:ext uri="{FF2B5EF4-FFF2-40B4-BE49-F238E27FC236}">
                <a16:creationId xmlns:a16="http://schemas.microsoft.com/office/drawing/2014/main" id="{DA41C344-088E-4598-9B7F-28A94A38F2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221" y="1373607"/>
            <a:ext cx="8935453" cy="4706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26332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Aldhabi" panose="01000000000000000000" pitchFamily="2" charset="-78"/>
                <a:cs typeface="Aldhabi" panose="01000000000000000000" pitchFamily="2" charset="-78"/>
              </a:rPr>
              <a:t>IMAGES DU PROJET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5" name="Image 4" descr="Une image contenant bâtiment, personne, gens, groupe&#10;&#10;Description générée automatiquement">
            <a:extLst>
              <a:ext uri="{FF2B5EF4-FFF2-40B4-BE49-F238E27FC236}">
                <a16:creationId xmlns:a16="http://schemas.microsoft.com/office/drawing/2014/main" id="{9C92D371-524B-433C-9A75-B73A415CF5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877" y="1155032"/>
            <a:ext cx="9348870" cy="4976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0154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Aldhabi" panose="01000000000000000000" pitchFamily="2" charset="-78"/>
                <a:cs typeface="Aldhabi" panose="01000000000000000000" pitchFamily="2" charset="-78"/>
              </a:rPr>
              <a:t>IMAGES DU PROJET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1A6911-CA29-4BCE-AF8A-4699FD1B5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559" y="1155032"/>
            <a:ext cx="8117304" cy="500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60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Aldhabi" panose="01000000000000000000" pitchFamily="2" charset="-78"/>
                <a:cs typeface="Aldhabi" panose="01000000000000000000" pitchFamily="2" charset="-78"/>
              </a:rPr>
              <a:t>IMAGES DU PROJET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indent="0">
              <a:buNone/>
            </a:pP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C502C5-EF1D-4DF4-AB66-D2AE487F7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412" y="1094018"/>
            <a:ext cx="9801724" cy="539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80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93558"/>
            <a:ext cx="10262937" cy="5486399"/>
          </a:xfrm>
        </p:spPr>
        <p:txBody>
          <a:bodyPr anchor="t">
            <a:normAutofit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indent="0" algn="ctr">
              <a:buNone/>
            </a:pPr>
            <a:r>
              <a:rPr lang="fr-FR" sz="4800" dirty="0">
                <a:latin typeface="Times New Roman" panose="02020603050405020304" pitchFamily="18" charset="0"/>
                <a:ea typeface="+mj-ea"/>
                <a:cs typeface="+mj-cs"/>
              </a:rPr>
              <a:t>2- PRÉSENTATION DU DAO</a:t>
            </a: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9148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kumimoji="0" lang="fr-CA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ALLOTISSEMENT,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DELAI D’EXECUTION ET GARANTIE DE SOUMISSION</a:t>
            </a:r>
            <a:endParaRPr lang="fr-FR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 fontScale="400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ALLOTISSEMENT </a:t>
            </a:r>
          </a:p>
          <a:p>
            <a:pPr>
              <a:lnSpc>
                <a:spcPct val="120000"/>
              </a:lnSpc>
              <a:spcBef>
                <a:spcPts val="1400"/>
              </a:spcBef>
              <a:defRPr/>
            </a:pP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 dossier est constitué en lot unique</a:t>
            </a:r>
          </a:p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DELAI D’EXECUTION </a:t>
            </a:r>
          </a:p>
          <a:p>
            <a:pPr>
              <a:lnSpc>
                <a:spcPct val="120000"/>
              </a:lnSpc>
              <a:spcBef>
                <a:spcPts val="1400"/>
              </a:spcBef>
              <a:defRPr/>
            </a:pPr>
            <a:r>
              <a:rPr kumimoji="0" lang="fr-FR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Les Travaux seront exécutés dans un délai maximal de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Vingt quatre (24) mois.</a:t>
            </a:r>
          </a:p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GARANTIE DE SOUMISSION</a:t>
            </a:r>
          </a:p>
          <a:p>
            <a:pPr>
              <a:lnSpc>
                <a:spcPct val="120000"/>
              </a:lnSpc>
              <a:spcBef>
                <a:spcPts val="1400"/>
              </a:spcBef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300.000.000 FCFA (Trois cent millions francs CFA)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30119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DATES CLES</a:t>
            </a:r>
            <a:endParaRPr lang="fr-FR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47536"/>
            <a:ext cx="10262937" cy="4732421"/>
          </a:xfrm>
        </p:spPr>
        <p:txBody>
          <a:bodyPr anchor="t">
            <a:normAutofit fontScale="475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Date de publication de l’Avis d’Appel d’Offres </a:t>
            </a:r>
            <a:r>
              <a:rPr kumimoji="0" lang="fr-FR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        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décembre 2021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Date de la réunion préparatoire </a:t>
            </a:r>
            <a:r>
              <a:rPr kumimoji="0" lang="fr-FR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janvier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Date de visite de site </a:t>
            </a:r>
            <a:r>
              <a:rPr kumimoji="0" lang="fr-FR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21 janvier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Date limite de remise des offres </a:t>
            </a:r>
            <a:r>
              <a:rPr kumimoji="0" lang="fr-FR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mars 2022 à 10 heures au secrétariat de la SImAU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Date d’ouverture des plis </a:t>
            </a:r>
            <a:r>
              <a:rPr kumimoji="0" lang="fr-FR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mars</a:t>
            </a: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2022 à 10 heures 30 minutes à la salle de réunion de la SImAU.</a:t>
            </a: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23767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LISTE DES PIECES CONSTITUTIVES DU DAO</a:t>
            </a:r>
            <a:endParaRPr lang="fr-FR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315" y="1347536"/>
            <a:ext cx="10262937" cy="4732421"/>
          </a:xfrm>
        </p:spPr>
        <p:txBody>
          <a:bodyPr anchor="t">
            <a:normAutofit fontScale="325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marR="0" lvl="0" indent="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857250" algn="l"/>
              </a:tabLst>
              <a:defRPr/>
            </a:pPr>
            <a:r>
              <a:rPr kumimoji="0" lang="fr-FR" altLang="fr-FR" sz="80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Document 1: Procédure d’Appel d’Offres et modèle de </a:t>
            </a:r>
            <a:r>
              <a:rPr kumimoji="0" lang="fr-FR" altLang="fr-FR" sz="72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marché </a:t>
            </a:r>
            <a:endParaRPr kumimoji="0" lang="fr-FR" altLang="fr-FR" sz="7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857250" algn="l"/>
              </a:tabLst>
              <a:defRPr/>
            </a:pPr>
            <a:r>
              <a:rPr kumimoji="0" lang="fr-FR" altLang="fr-FR" sz="72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PREMIÈRE PARTIE - PROCÉDURES D’APPEL D’OFFRES</a:t>
            </a:r>
            <a:endParaRPr kumimoji="0" lang="fr-FR" altLang="fr-FR" sz="7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Section 0.   Avis d’appel d’offres</a:t>
            </a:r>
            <a:endParaRPr kumimoji="0" lang="fr-FR" altLang="fr-FR" sz="7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Section I :     Instructions aux soumissionnaires (IS)</a:t>
            </a:r>
            <a:endParaRPr kumimoji="0" lang="fr-FR" altLang="fr-FR" sz="7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Section II :   </a:t>
            </a: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Données particulières de l’appel d’offres (DPAO)</a:t>
            </a: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Section III :  Critères d’évaluation et de qualification </a:t>
            </a: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Section IV : Formulaires de soumission</a:t>
            </a: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Section V :  Pays éligibles</a:t>
            </a: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Section VI :  Règles de la banque en matière de Fraude et corruption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921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LISTE DES PIECES CONSTITUTIVES DU DAO</a:t>
            </a:r>
            <a:endParaRPr lang="fr-FR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315" y="1347536"/>
            <a:ext cx="10262937" cy="4732421"/>
          </a:xfrm>
        </p:spPr>
        <p:txBody>
          <a:bodyPr anchor="t">
            <a:normAutofit fontScale="325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914400" marR="0" lvl="2" indent="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857250" algn="l"/>
              </a:tabLst>
              <a:defRPr/>
            </a:pPr>
            <a:r>
              <a:rPr kumimoji="0" lang="fr-FR" altLang="fr-FR" sz="80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DEUXIÈME PARTIE - SPECIFICATIONS DES TRAVAUX</a:t>
            </a: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Section VII :   Spécifications des travaux</a:t>
            </a:r>
          </a:p>
          <a:p>
            <a:pPr marL="914400" marR="0" lvl="2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>
                <a:tab pos="857250" algn="l"/>
              </a:tabLst>
              <a:defRPr/>
            </a:pPr>
            <a:endParaRPr kumimoji="0" lang="fr-FR" altLang="fr-FR" sz="80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marR="0" lvl="2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>
                <a:tab pos="857250" algn="l"/>
              </a:tabLst>
              <a:defRPr/>
            </a:pPr>
            <a:r>
              <a:rPr kumimoji="0" lang="fr-FR" altLang="fr-FR" sz="80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TROISIÈME PARTIE  -  MARCHÉ</a:t>
            </a:r>
            <a:endParaRPr kumimoji="0" lang="fr-FR" alt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fr-FR" altLang="fr-FR" sz="8000" b="1" i="0" u="none" strike="noStrike" kern="1200" cap="none" spc="0" normalizeH="0" baseline="0" noProof="0" dirty="0" bmk="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ection V</a:t>
            </a:r>
            <a:r>
              <a:rPr kumimoji="0" lang="fr-FR" altLang="fr-FR" sz="8000" b="1" i="0" u="none" strike="noStrike" kern="1200" cap="none" spc="0" normalizeH="0" baseline="0" noProof="0" dirty="0" bmk="_Hlk2740731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III : Cahier des Clauses administratives générales (CCAG)</a:t>
            </a: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Section IX : Cahier des Clauses administratives particulières (CCAP) </a:t>
            </a:r>
          </a:p>
          <a:p>
            <a:pPr marL="1143000" marR="0" lvl="2" indent="-22860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>
                <a:tab pos="857250" algn="l"/>
              </a:tabLst>
              <a:defRPr/>
            </a:pPr>
            <a:r>
              <a:rPr kumimoji="0" lang="fr-FR" alt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Section X : Formulaires du Marché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668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LISTE DES PIECES CONSTITUTIVES DU DAO</a:t>
            </a:r>
            <a:endParaRPr lang="fr-FR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315" y="1347536"/>
            <a:ext cx="10262937" cy="4732421"/>
          </a:xfrm>
        </p:spPr>
        <p:txBody>
          <a:bodyPr anchor="t">
            <a:normAutofit fontScale="40000" lnSpcReduction="200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857250" algn="l"/>
              </a:tabLst>
              <a:defRPr/>
            </a:pPr>
            <a:r>
              <a:rPr kumimoji="0" lang="fr-FR" altLang="fr-FR" sz="80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r>
              <a:rPr kumimoji="0" lang="fr-FR" altLang="fr-FR" sz="8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2: Cadres de Bordereaux des prix unitaires et de Devis Quantitatifs et Estimatifs -</a:t>
            </a:r>
            <a:r>
              <a:rPr lang="fr-FR" altLang="fr-FR" sz="8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Spécifications techniques-Notes de calculs. </a:t>
            </a:r>
            <a:endParaRPr kumimoji="0" lang="fr-FR" altLang="fr-FR" sz="8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57250" algn="l"/>
              </a:tabLst>
              <a:defRPr/>
            </a:pPr>
            <a:endParaRPr kumimoji="0" lang="fr-FR" altLang="fr-FR" sz="80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57250" algn="l"/>
              </a:tabLst>
              <a:defRPr/>
            </a:pPr>
            <a:r>
              <a:rPr kumimoji="0" lang="fr-FR" altLang="fr-FR" sz="80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r>
              <a:rPr kumimoji="0" lang="fr-FR" altLang="fr-FR" sz="8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3: Pieces graphiques et documents existants (Rapports des études topographiques, géotechniques et environnementales à</a:t>
            </a:r>
            <a:endParaRPr kumimoji="0" lang="fr-FR" altLang="fr-FR" sz="8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121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LISTE DES PIECES CONSTITUTIVES DU DAO</a:t>
            </a:r>
            <a:endParaRPr lang="fr-FR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315" y="1347536"/>
            <a:ext cx="10262937" cy="4732421"/>
          </a:xfrm>
        </p:spPr>
        <p:txBody>
          <a:bodyPr anchor="t">
            <a:normAutofit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marR="0" lvl="1" indent="-22860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x-non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Capacité économique et financière 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fr-FR" b="0" i="0" u="none" strike="noStrike" baseline="0" dirty="0">
                <a:latin typeface="Times New Roman" panose="02020603050405020304" pitchFamily="18" charset="0"/>
              </a:rPr>
              <a:t>Avoir réalisé un chiffre </a:t>
            </a:r>
            <a:r>
              <a:rPr lang="fr-FR" b="0" i="0" u="none" strike="noStrike" baseline="0" dirty="0">
                <a:latin typeface="TimesNewRomanPSMT"/>
              </a:rPr>
              <a:t>d’affaires moyen annuel </a:t>
            </a:r>
            <a:r>
              <a:rPr lang="fr-FR" b="0" i="0" u="none" strike="noStrike" baseline="0" dirty="0">
                <a:latin typeface="Times New Roman" panose="02020603050405020304" pitchFamily="18" charset="0"/>
              </a:rPr>
              <a:t>des activités de construction sur les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0" i="0" u="none" strike="noStrike" baseline="0" dirty="0">
                <a:latin typeface="Times New Roman" panose="02020603050405020304" pitchFamily="18" charset="0"/>
              </a:rPr>
              <a:t>trois (03) dernières années (2018, 2019 et 2020) au moins égale à une (01) fois le montant </a:t>
            </a:r>
            <a:r>
              <a:rPr lang="fr-FR" b="0" i="0" u="none" strike="noStrike" baseline="0" dirty="0">
                <a:latin typeface="TimesNewRomanPSMT"/>
              </a:rPr>
              <a:t>de l’offre, justifié par les états </a:t>
            </a:r>
            <a:r>
              <a:rPr lang="fr-FR" b="0" i="0" u="none" strike="noStrike" baseline="0" dirty="0">
                <a:latin typeface="Times New Roman" panose="02020603050405020304" pitchFamily="18" charset="0"/>
              </a:rPr>
              <a:t>financiers établis dans les formes prescrites par l</a:t>
            </a:r>
            <a:r>
              <a:rPr lang="fr-FR" b="0" i="0" u="none" strike="noStrike" baseline="0" dirty="0">
                <a:latin typeface="TimesNewRomanPSMT"/>
              </a:rPr>
              <a:t>’an</a:t>
            </a:r>
            <a:r>
              <a:rPr lang="fr-FR" b="0" i="0" u="none" strike="noStrike" baseline="0" dirty="0">
                <a:latin typeface="Times New Roman" panose="02020603050405020304" pitchFamily="18" charset="0"/>
              </a:rPr>
              <a:t>nexe B ;</a:t>
            </a:r>
          </a:p>
          <a:p>
            <a:pPr lvl="1"/>
            <a:r>
              <a:rPr lang="fr-FR" b="0" i="0" u="none" strike="noStrike" baseline="0" dirty="0">
                <a:latin typeface="Times New Roman" panose="02020603050405020304" pitchFamily="18" charset="0"/>
              </a:rPr>
              <a:t>Avoir accès à des financements tels que des avoirs liquides, lignes de crédit, autres q</a:t>
            </a:r>
            <a:r>
              <a:rPr lang="fr-FR" b="0" i="0" u="none" strike="noStrike" baseline="0" dirty="0">
                <a:latin typeface="TimesNewRomanPSMT"/>
              </a:rPr>
              <a:t>ue l’</a:t>
            </a:r>
            <a:r>
              <a:rPr lang="fr-FR" b="0" i="0" u="none" strike="noStrike" baseline="0" dirty="0">
                <a:latin typeface="Times New Roman" panose="02020603050405020304" pitchFamily="18" charset="0"/>
              </a:rPr>
              <a:t>avance de démarrage éventuelle, à hauteur de </a:t>
            </a:r>
            <a:r>
              <a:rPr lang="fr-FR" b="1" i="0" u="none" strike="noStrike" baseline="0" dirty="0">
                <a:latin typeface="Times New Roman" panose="02020603050405020304" pitchFamily="18" charset="0"/>
              </a:rPr>
              <a:t>deux milliards cinq cent millions (2 500 000 000 000) FCFA</a:t>
            </a:r>
            <a:r>
              <a:rPr lang="fr-FR" b="0" i="0" u="none" strike="noStrike" baseline="0" dirty="0">
                <a:latin typeface="Times New Roman" panose="02020603050405020304" pitchFamily="18" charset="0"/>
              </a:rPr>
              <a:t>; justifié par une </a:t>
            </a:r>
            <a:r>
              <a:rPr lang="fr-FR" b="0" i="0" u="none" strike="noStrike" baseline="0" dirty="0">
                <a:latin typeface="TimesNewRomanPSMT"/>
              </a:rPr>
              <a:t>attestation d’une </a:t>
            </a:r>
            <a:r>
              <a:rPr lang="fr-FR" b="0" i="0" u="none" strike="noStrike" baseline="0" dirty="0">
                <a:latin typeface="Times New Roman" panose="02020603050405020304" pitchFamily="18" charset="0"/>
              </a:rPr>
              <a:t>banque ou une institution financière agréée et ayant un correspondant au Bénin</a:t>
            </a:r>
            <a:r>
              <a:rPr lang="fr-FR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kumimoji="0" lang="fr-BJ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593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LISTE DES PIECES CONSTITUTIVES DU DAO</a:t>
            </a:r>
            <a:endParaRPr lang="fr-FR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315" y="1347536"/>
            <a:ext cx="10262937" cy="4732421"/>
          </a:xfrm>
        </p:spPr>
        <p:txBody>
          <a:bodyPr anchor="t">
            <a:normAutofit fontScale="92500"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x-none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Capacité technique et professionnelle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Avoir effectivement exécuté en tant qu’entrepreneur, au cours des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dix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dernières années (2011 à 2020) au moins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(1) contrat de construction (Bâtiment et VRD) d’un montant minimum de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trente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milliards (30 000 000 000) de FCFA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chacun ou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deux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(02) contrats de construction (Bâtiment et VRD) d’un montant minimum de 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quinze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milliards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000 000 000) de FCFA chacun,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exécutés de manière satisfaisante et qui sont similaires aux travaux proposés. La similitude portera sur la taille physique, le coût, la complexité, les méthodes/technologies ou autres caractéristiques telles que décrites dans les cahiers des clauses techniques.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marge de préférence ne sera pas appliquée aux soumissionnaires éligibles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0" lvl="1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Liste du personnel et du matériel (voir DAOI)</a:t>
            </a:r>
          </a:p>
        </p:txBody>
      </p:sp>
    </p:spTree>
    <p:extLst>
      <p:ext uri="{BB962C8B-B14F-4D97-AF65-F5344CB8AC3E}">
        <p14:creationId xmlns:p14="http://schemas.microsoft.com/office/powerpoint/2010/main" val="2517525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A12F6-0FB2-8542-B861-F140E0B0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906"/>
          </a:xfrm>
        </p:spPr>
        <p:txBody>
          <a:bodyPr>
            <a:no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MISE A JOUR  APPORTEES AU DAO</a:t>
            </a:r>
            <a:endParaRPr lang="fr-FR" sz="2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315" y="1155032"/>
            <a:ext cx="10852485" cy="5145338"/>
          </a:xfrm>
        </p:spPr>
        <p:txBody>
          <a:bodyPr anchor="t">
            <a:noAutofit/>
          </a:bodyPr>
          <a:lstStyle/>
          <a:p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 mises à jour 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sont </a:t>
            </a:r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apportées 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 DAO concernant les rubriques 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suivantes: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- Mise à jour des CCTP (Lot 01 G.O / Lot 13 Serrurerie métallerie)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Mise à jour DPGF (Lot 06 CVC / Lot 17 VRD / Lot 18 Paysage)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Mise à jour des pièces graphiques architecte :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00075"/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· 3. C110.Plans généraux 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00075"/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· 3. C140.Plafonds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00075"/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· 3. C150.Détails: D740 DETAILS SANITAIRES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00075"/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· 3. C150.Détails: D730 CARNET SPECIFIQUE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Mise à jour lot 18 - PAYSAGE (dossier : 3. C200.Paysage)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Mise à jour lot 06 - CVC (dossier : 3.D210.Lot06.CVC)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</a:t>
            </a:r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dossier </a:t>
            </a:r>
            <a:r>
              <a:rPr lang="fr-F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 </a:t>
            </a:r>
            <a:r>
              <a:rPr lang="fr-BJ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complété avec les fichiers DWG de tous les lots.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695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034AA11-2EA9-4D5D-9A26-DEDB655E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93558"/>
            <a:ext cx="10262937" cy="5486399"/>
          </a:xfrm>
        </p:spPr>
        <p:txBody>
          <a:bodyPr anchor="t">
            <a:normAutofit/>
          </a:bodyPr>
          <a:lstStyle/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endParaRPr lang="en-US" sz="36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indent="0" algn="ctr">
              <a:buNone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4- QUESTIONS/REPONSES</a:t>
            </a:r>
            <a:br>
              <a:rPr kumimoji="0" lang="fr-FR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(Echanges avec les candidats)</a:t>
            </a:r>
            <a:endParaRPr lang="en-US" sz="67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0211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9EF610-7D6F-49D0-8F53-7D950579F2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446" b="19304"/>
          <a:stretch/>
        </p:blipFill>
        <p:spPr>
          <a:xfrm>
            <a:off x="2422187" y="287200"/>
            <a:ext cx="7772400" cy="4022154"/>
          </a:xfrm>
          <a:prstGeom prst="rect">
            <a:avLst/>
          </a:prstGeom>
        </p:spPr>
      </p:pic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046A7B03-D3BC-4F9E-969D-263B5082D7C2}"/>
              </a:ext>
            </a:extLst>
          </p:cNvPr>
          <p:cNvSpPr txBox="1">
            <a:spLocks/>
          </p:cNvSpPr>
          <p:nvPr/>
        </p:nvSpPr>
        <p:spPr>
          <a:xfrm>
            <a:off x="702924" y="4309354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400" u="sng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ea typeface="+mj-ea"/>
                <a:cs typeface="Aldhabi" panose="01000000000000000000" pitchFamily="2" charset="-78"/>
              </a:rPr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368060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8B6D3D25F824BB65D6AC832465854" ma:contentTypeVersion="9" ma:contentTypeDescription="Crée un document." ma:contentTypeScope="" ma:versionID="b9b7257919a8bc62f4632e10d40ae24f">
  <xsd:schema xmlns:xsd="http://www.w3.org/2001/XMLSchema" xmlns:xs="http://www.w3.org/2001/XMLSchema" xmlns:p="http://schemas.microsoft.com/office/2006/metadata/properties" xmlns:ns2="02e4cf56-9c08-4466-a14d-79552c0399f6" targetNamespace="http://schemas.microsoft.com/office/2006/metadata/properties" ma:root="true" ma:fieldsID="cf12b7798e78016c932cccaf8e3ac521" ns2:_="">
    <xsd:import namespace="02e4cf56-9c08-4466-a14d-79552c0399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e4cf56-9c08-4466-a14d-79552c0399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93BB2AF-BFAF-4BAB-89D5-4FF20EF5EF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e4cf56-9c08-4466-a14d-79552c0399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62DA78-C46E-4113-B183-2583C3F74B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37201D-47CE-483B-8452-82160441D1A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1301</Words>
  <Application>Microsoft Office PowerPoint</Application>
  <PresentationFormat>Grand écran</PresentationFormat>
  <Paragraphs>159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36" baseType="lpstr">
      <vt:lpstr>Aldhabi</vt:lpstr>
      <vt:lpstr>Arial</vt:lpstr>
      <vt:lpstr>Calibri</vt:lpstr>
      <vt:lpstr>Calibri Light</vt:lpstr>
      <vt:lpstr>Courier New</vt:lpstr>
      <vt:lpstr>Times New Roman</vt:lpstr>
      <vt:lpstr>TimesNewRomanPSMT</vt:lpstr>
      <vt:lpstr>Thème Office</vt:lpstr>
      <vt:lpstr>Conception personnalisée</vt:lpstr>
      <vt:lpstr>Présentation PowerPoint</vt:lpstr>
      <vt:lpstr>REUNION PREPARATOIRE AVEC LES SOUMISSIONNAIRES</vt:lpstr>
      <vt:lpstr>ORDRE DU JOUR </vt:lpstr>
      <vt:lpstr>        1- BREVE PRÉSENTATION  DE LA SIMAU </vt:lpstr>
      <vt:lpstr>PRÉSENTATION GÉNÉRALE</vt:lpstr>
      <vt:lpstr>MISSIONS ET OBJECTIFS</vt:lpstr>
      <vt:lpstr>PORTEFEUILLE DE PROJETS</vt:lpstr>
      <vt:lpstr>PORTEFEUILLE DE PROJETS</vt:lpstr>
      <vt:lpstr>Présentation PowerPoint</vt:lpstr>
      <vt:lpstr>CONTEXTE DU PROJET</vt:lpstr>
      <vt:lpstr>DESCRIPTION DU PROJET</vt:lpstr>
      <vt:lpstr>FINANCEMENT ET ACTEURS PRINCIPAUX </vt:lpstr>
      <vt:lpstr>IMAGES DU PROJET </vt:lpstr>
      <vt:lpstr>IMAGES DU PROJET </vt:lpstr>
      <vt:lpstr>IMAGES DU PROJET </vt:lpstr>
      <vt:lpstr>IMAGES DU PROJET </vt:lpstr>
      <vt:lpstr>Présentation PowerPoint</vt:lpstr>
      <vt:lpstr>ALLOTISSEMENT, DELAI D’EXECUTION ET GARANTIE DE SOUMISSION</vt:lpstr>
      <vt:lpstr>DATES CLES</vt:lpstr>
      <vt:lpstr>LISTE DES PIECES CONSTITUTIVES DU DAO</vt:lpstr>
      <vt:lpstr>LISTE DES PIECES CONSTITUTIVES DU DAO</vt:lpstr>
      <vt:lpstr>LISTE DES PIECES CONSTITUTIVES DU DAO</vt:lpstr>
      <vt:lpstr>LISTE DES PIECES CONSTITUTIVES DU DAO</vt:lpstr>
      <vt:lpstr>LISTE DES PIECES CONSTITUTIVES DU DAO</vt:lpstr>
      <vt:lpstr>MISE A JOUR  APPORTEES AU DAO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Emmanuel OBA OKE</cp:lastModifiedBy>
  <cp:revision>44</cp:revision>
  <dcterms:created xsi:type="dcterms:W3CDTF">2021-07-29T17:22:14Z</dcterms:created>
  <dcterms:modified xsi:type="dcterms:W3CDTF">2022-01-20T08:44:29Z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0x010100E618B6D3D25F824BB65D6AC832465854</vt:lpwstr>
  </property>
</Properties>
</file>